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h Sarabun New" panose="020B0604020202020204" charset="-34"/>
      <p:regular r:id="rId16"/>
      <p:bold r:id="rId17"/>
      <p:italic r:id="rId18"/>
      <p:boldItalic r:id="rId19"/>
    </p:embeddedFont>
    <p:embeddedFont>
      <p:font typeface="Th Sarabun New Bold" panose="020B0604020202020204" charset="-34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AF5D3-56F7-494B-9F58-39802FB711BC}" v="3" dt="2021-05-18T08:01:51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921A3-B279-4206-93D9-2E9257E01BF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FBB5-9911-491C-928B-745E286C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CFBB5-9911-491C-928B-745E286CF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17408" y="373100"/>
            <a:ext cx="10896600" cy="9540800"/>
            <a:chOff x="0" y="0"/>
            <a:chExt cx="14528800" cy="1272106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/>
            <a:srcRect r="18910"/>
            <a:stretch>
              <a:fillRect/>
            </a:stretch>
          </p:blipFill>
          <p:spPr>
            <a:xfrm>
              <a:off x="0" y="0"/>
              <a:ext cx="14528800" cy="1272106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891149">
            <a:off x="-7086600" y="-7445477"/>
            <a:ext cx="16230600" cy="18389358"/>
          </a:xfrm>
          <a:prstGeom prst="rect">
            <a:avLst/>
          </a:prstGeom>
          <a:solidFill>
            <a:srgbClr val="5CE1E6"/>
          </a:solidFill>
        </p:spPr>
      </p:sp>
      <p:sp>
        <p:nvSpPr>
          <p:cNvPr id="5" name="AutoShape 5"/>
          <p:cNvSpPr/>
          <p:nvPr/>
        </p:nvSpPr>
        <p:spPr>
          <a:xfrm rot="-4500000">
            <a:off x="3216222" y="5119621"/>
            <a:ext cx="986470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2508397"/>
            <a:ext cx="8131461" cy="130198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>
            <a:off x="1028700" y="4692532"/>
            <a:ext cx="9595376" cy="130198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1215000" y="2544180"/>
            <a:ext cx="9029764" cy="343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70"/>
              </a:lnSpc>
            </a:pPr>
            <a:r>
              <a:rPr lang="en-US" sz="12570" dirty="0" err="1">
                <a:solidFill>
                  <a:srgbClr val="0C1513"/>
                </a:solidFill>
                <a:cs typeface="Th Sarabun New Bold"/>
              </a:rPr>
              <a:t>กิจกรรม</a:t>
            </a:r>
            <a:r>
              <a:rPr lang="en-US" sz="12570" dirty="0">
                <a:solidFill>
                  <a:srgbClr val="0C1513"/>
                </a:solidFill>
                <a:cs typeface="Th Sarabun New Bold"/>
              </a:rPr>
              <a:t> 5ส</a:t>
            </a:r>
          </a:p>
          <a:p>
            <a:pPr>
              <a:lnSpc>
                <a:spcPts val="5000"/>
              </a:lnSpc>
            </a:pPr>
            <a:endParaRPr lang="en-US" sz="12570" dirty="0">
              <a:solidFill>
                <a:srgbClr val="0C1513"/>
              </a:solidFill>
              <a:cs typeface="Th Sarabun New Bold"/>
            </a:endParaRPr>
          </a:p>
          <a:p>
            <a:pPr algn="r">
              <a:lnSpc>
                <a:spcPts val="5080"/>
              </a:lnSpc>
            </a:pPr>
            <a:r>
              <a:rPr lang="en-US" sz="4000" dirty="0" err="1">
                <a:solidFill>
                  <a:srgbClr val="0C1513"/>
                </a:solidFill>
                <a:cs typeface="Th Sarabun New Bold"/>
              </a:rPr>
              <a:t>ศูนย์สารสนเทศประเทศไทยและประชาคมอาเซียน</a:t>
            </a:r>
            <a:endParaRPr lang="en-US" sz="4000" dirty="0">
              <a:solidFill>
                <a:srgbClr val="0C1513"/>
              </a:solidFill>
              <a:cs typeface="Th Sarabun New Bold"/>
            </a:endParaRPr>
          </a:p>
          <a:p>
            <a:pPr algn="r">
              <a:lnSpc>
                <a:spcPts val="5080"/>
              </a:lnSpc>
            </a:pPr>
            <a:r>
              <a:rPr lang="en-US" sz="4000" dirty="0" err="1">
                <a:solidFill>
                  <a:srgbClr val="0C1513"/>
                </a:solidFill>
                <a:cs typeface="Th Sarabun New Bold"/>
              </a:rPr>
              <a:t>ปี</a:t>
            </a:r>
            <a:r>
              <a:rPr lang="en-US" sz="4000" dirty="0">
                <a:solidFill>
                  <a:srgbClr val="0C1513"/>
                </a:solidFill>
                <a:cs typeface="Th Sarabun New Bold"/>
              </a:rPr>
              <a:t> 2564</a:t>
            </a:r>
          </a:p>
        </p:txBody>
      </p:sp>
      <p:pic>
        <p:nvPicPr>
          <p:cNvPr id="9" name="Thanon Lat Phrao 2">
            <a:hlinkClick r:id="" action="ppaction://media"/>
            <a:extLst>
              <a:ext uri="{FF2B5EF4-FFF2-40B4-BE49-F238E27FC236}">
                <a16:creationId xmlns:a16="http://schemas.microsoft.com/office/drawing/2014/main" id="{B07204A9-705D-436F-A536-54929CFA83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9400" y="49149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7"/>
    </mc:Choice>
    <mc:Fallback xmlns="">
      <p:transition spd="slow" advTm="15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38" objId="9"/>
        <p14:stopEvt time="11565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59073" y="2066608"/>
            <a:ext cx="422734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3391174"/>
            <a:ext cx="7150270" cy="50766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44215" y="3391174"/>
            <a:ext cx="7115085" cy="505171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52520" y="5143500"/>
            <a:ext cx="1382961" cy="1088217"/>
            <a:chOff x="0" y="0"/>
            <a:chExt cx="3870806" cy="3045841"/>
          </a:xfrm>
        </p:grpSpPr>
        <p:sp>
          <p:nvSpPr>
            <p:cNvPr id="6" name="Freeform 6"/>
            <p:cNvSpPr/>
            <p:nvPr/>
          </p:nvSpPr>
          <p:spPr>
            <a:xfrm>
              <a:off x="240157" y="269621"/>
              <a:ext cx="3630649" cy="2776220"/>
            </a:xfrm>
            <a:custGeom>
              <a:avLst/>
              <a:gdLst/>
              <a:ahLst/>
              <a:cxnLst/>
              <a:rect l="l" t="t" r="r" b="b"/>
              <a:pathLst>
                <a:path w="3630649" h="2776220">
                  <a:moveTo>
                    <a:pt x="3630649" y="1388110"/>
                  </a:moveTo>
                  <a:lnTo>
                    <a:pt x="1728316" y="0"/>
                  </a:lnTo>
                  <a:lnTo>
                    <a:pt x="1728316" y="473456"/>
                  </a:lnTo>
                  <a:lnTo>
                    <a:pt x="0" y="473456"/>
                  </a:lnTo>
                  <a:lnTo>
                    <a:pt x="0" y="2302764"/>
                  </a:lnTo>
                  <a:lnTo>
                    <a:pt x="1728316" y="2302764"/>
                  </a:lnTo>
                  <a:lnTo>
                    <a:pt x="1728316" y="2776220"/>
                  </a:ln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0015" y="134747"/>
              <a:ext cx="3630776" cy="2776347"/>
            </a:xfrm>
            <a:custGeom>
              <a:avLst/>
              <a:gdLst/>
              <a:ahLst/>
              <a:cxnLst/>
              <a:rect l="l" t="t" r="r" b="b"/>
              <a:pathLst>
                <a:path w="3630776" h="2776347">
                  <a:moveTo>
                    <a:pt x="3630776" y="1388237"/>
                  </a:moveTo>
                  <a:lnTo>
                    <a:pt x="1728316" y="0"/>
                  </a:lnTo>
                  <a:lnTo>
                    <a:pt x="1728316" y="473456"/>
                  </a:lnTo>
                  <a:lnTo>
                    <a:pt x="0" y="473456"/>
                  </a:lnTo>
                  <a:lnTo>
                    <a:pt x="0" y="2302764"/>
                  </a:lnTo>
                  <a:lnTo>
                    <a:pt x="1728316" y="2302764"/>
                  </a:lnTo>
                  <a:lnTo>
                    <a:pt x="1728316" y="27763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630776" cy="2776220"/>
            </a:xfrm>
            <a:custGeom>
              <a:avLst/>
              <a:gdLst/>
              <a:ahLst/>
              <a:cxnLst/>
              <a:rect l="l" t="t" r="r" b="b"/>
              <a:pathLst>
                <a:path w="3630776" h="2776220">
                  <a:moveTo>
                    <a:pt x="3630776" y="1388110"/>
                  </a:moveTo>
                  <a:lnTo>
                    <a:pt x="1728316" y="0"/>
                  </a:lnTo>
                  <a:lnTo>
                    <a:pt x="1728316" y="473456"/>
                  </a:lnTo>
                  <a:lnTo>
                    <a:pt x="0" y="473456"/>
                  </a:lnTo>
                  <a:lnTo>
                    <a:pt x="0" y="2302764"/>
                  </a:lnTo>
                  <a:lnTo>
                    <a:pt x="1728316" y="2302764"/>
                  </a:lnTo>
                  <a:lnTo>
                    <a:pt x="1728316" y="277622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075571" y="882314"/>
            <a:ext cx="10257647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000"/>
              </a:lnSpc>
              <a:spcBef>
                <a:spcPct val="0"/>
              </a:spcBef>
            </a:pPr>
            <a:r>
              <a:rPr lang="en-US" sz="4000" u="none" spc="-80" dirty="0" err="1">
                <a:solidFill>
                  <a:srgbClr val="000000"/>
                </a:solidFill>
                <a:cs typeface="Th Sarabun New"/>
              </a:rPr>
              <a:t>ศูนย์สารสนเทศประเทศไทยและประชาคมอาเซียน</a:t>
            </a:r>
            <a:r>
              <a:rPr lang="en-US" sz="4000" u="none" spc="-80" dirty="0">
                <a:solidFill>
                  <a:srgbClr val="000000"/>
                </a:solidFill>
                <a:cs typeface="Th Sarabun New"/>
              </a:rPr>
              <a:t> </a:t>
            </a:r>
          </a:p>
          <a:p>
            <a:pPr marL="0" lvl="0" indent="0">
              <a:lnSpc>
                <a:spcPts val="5000"/>
              </a:lnSpc>
              <a:spcBef>
                <a:spcPct val="0"/>
              </a:spcBef>
            </a:pPr>
            <a:r>
              <a:rPr lang="en-US" sz="4000" u="none" spc="-80" dirty="0" err="1">
                <a:solidFill>
                  <a:srgbClr val="000000"/>
                </a:solidFill>
                <a:cs typeface="Th Sarabun New"/>
              </a:rPr>
              <a:t>เลือก</a:t>
            </a:r>
            <a:r>
              <a:rPr lang="en-US" sz="4000" u="none" spc="-80" dirty="0" err="1">
                <a:solidFill>
                  <a:srgbClr val="000000"/>
                </a:solidFill>
                <a:cs typeface="Th Sarabun New Bold"/>
              </a:rPr>
              <a:t>พื้นที่คัดแยกหนังสือ</a:t>
            </a:r>
            <a:r>
              <a:rPr lang="en-US" sz="4000" u="none" spc="-80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4000" u="none" spc="-80" dirty="0" err="1">
                <a:solidFill>
                  <a:srgbClr val="000000"/>
                </a:solidFill>
                <a:cs typeface="Th Sarabun New Bold"/>
              </a:rPr>
              <a:t>บริเวณหน้าลิฟต์ส่งหนังสือและ</a:t>
            </a:r>
            <a:r>
              <a:rPr lang="th-TH" sz="4000" spc="-80" dirty="0">
                <a:solidFill>
                  <a:srgbClr val="000000"/>
                </a:solidFill>
                <a:cs typeface="Th Sarabun New Bold"/>
              </a:rPr>
              <a:t>ใกล้</a:t>
            </a:r>
            <a:br>
              <a:rPr lang="th-TH" sz="4000" spc="-80" dirty="0">
                <a:solidFill>
                  <a:srgbClr val="000000"/>
                </a:solidFill>
                <a:cs typeface="Th Sarabun New Bold"/>
              </a:rPr>
            </a:br>
            <a:r>
              <a:rPr lang="en-US" sz="4000" u="none" spc="-80" dirty="0" err="1">
                <a:solidFill>
                  <a:srgbClr val="000000"/>
                </a:solidFill>
                <a:cs typeface="Th Sarabun New Bold"/>
              </a:rPr>
              <a:t>ตู้</a:t>
            </a:r>
            <a:r>
              <a:rPr lang="en-US" sz="4000" u="none" spc="-80" dirty="0">
                <a:solidFill>
                  <a:srgbClr val="000000"/>
                </a:solidFill>
                <a:cs typeface="Th Sarabun New Bold"/>
              </a:rPr>
              <a:t> Network </a:t>
            </a:r>
            <a:r>
              <a:rPr lang="en-US" sz="4000" u="none" spc="-80" dirty="0" err="1">
                <a:solidFill>
                  <a:srgbClr val="000000"/>
                </a:solidFill>
                <a:cs typeface="Th Sarabun New Bold"/>
              </a:rPr>
              <a:t>ด้วยเหตุผลด้านความปลอดภัยในการทำงาน</a:t>
            </a:r>
            <a:r>
              <a:rPr lang="en-US" sz="4000" u="none" spc="-80" dirty="0" err="1">
                <a:solidFill>
                  <a:srgbClr val="000000"/>
                </a:solidFill>
                <a:latin typeface="Th Sarabun New"/>
              </a:rPr>
              <a:t>ดังภาพ</a:t>
            </a:r>
            <a:endParaRPr lang="en-US" sz="4000" u="none" spc="-80" dirty="0">
              <a:solidFill>
                <a:srgbClr val="000000"/>
              </a:solidFill>
              <a:latin typeface="Th Sarabun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90250" y="8734425"/>
            <a:ext cx="355548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cs typeface="Th Sarabun New Bold"/>
              </a:rPr>
              <a:t>ผลลัพธ์หลังดำเนินกิจกรรม</a:t>
            </a:r>
            <a:r>
              <a:rPr lang="en-US" sz="3000" u="none">
                <a:solidFill>
                  <a:srgbClr val="000000"/>
                </a:solidFill>
                <a:latin typeface="Th Sarabun New Bold"/>
              </a:rPr>
              <a:t> 5ส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76713" y="8734425"/>
            <a:ext cx="29825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cs typeface="Th Sarabun New Bold"/>
              </a:rPr>
              <a:t>ก่อนดำเนินกิจกรรม</a:t>
            </a:r>
            <a:r>
              <a:rPr lang="en-US" sz="3000" u="none">
                <a:solidFill>
                  <a:srgbClr val="000000"/>
                </a:solidFill>
                <a:latin typeface="Th Sarabun New Bold"/>
              </a:rPr>
              <a:t> 5ส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5265" y="1219200"/>
            <a:ext cx="7873753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 dirty="0" err="1">
                <a:solidFill>
                  <a:srgbClr val="0C1513"/>
                </a:solidFill>
                <a:cs typeface="Th Sarabun New Bold"/>
              </a:rPr>
              <a:t>พื้นที่กิจกรรม</a:t>
            </a:r>
            <a:r>
              <a:rPr lang="en-US" sz="12000" dirty="0">
                <a:solidFill>
                  <a:srgbClr val="0C1513"/>
                </a:solidFill>
                <a:cs typeface="Th Sarabun New Bold"/>
              </a:rPr>
              <a:t> 5ส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6174328" y="9430704"/>
            <a:ext cx="422734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14" name="Thanon Lat Phrao 3">
            <a:hlinkClick r:id="" action="ppaction://media"/>
            <a:extLst>
              <a:ext uri="{FF2B5EF4-FFF2-40B4-BE49-F238E27FC236}">
                <a16:creationId xmlns:a16="http://schemas.microsoft.com/office/drawing/2014/main" id="{1EAE450E-53BF-47F2-BBC9-E4282BB716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191" y="1075193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1"/>
    </mc:Choice>
    <mc:Fallback xmlns="">
      <p:transition spd="slow" advTm="1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5" objId="14"/>
        <p14:stopEvt time="14915" objId="1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7650" y="-4514850"/>
            <a:ext cx="20478750" cy="6436464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42559" y="3186255"/>
            <a:ext cx="9549972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74" lvl="1" indent="-346737" algn="just">
              <a:lnSpc>
                <a:spcPts val="4496"/>
              </a:lnSpc>
              <a:buFont typeface="Arial"/>
              <a:buChar char="•"/>
            </a:pPr>
            <a:r>
              <a:rPr lang="en-US" sz="3212" dirty="0" err="1">
                <a:solidFill>
                  <a:srgbClr val="000000"/>
                </a:solidFill>
                <a:cs typeface="Th Sarabun New Bold"/>
              </a:rPr>
              <a:t>บริเวณหน้าลิฟต์ส่งหนังสือ</a:t>
            </a:r>
            <a:r>
              <a:rPr lang="en-US" sz="3212" u="none" dirty="0">
                <a:solidFill>
                  <a:srgbClr val="000000"/>
                </a:solidFill>
                <a:latin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latin typeface="Th Sarabun New Bold"/>
              </a:rPr>
              <a:t>มีตู้เหล็กและลังหนังสือรอบริจาคทำให้พื้นที่คับแคบ</a:t>
            </a:r>
            <a:r>
              <a:rPr lang="en-US" sz="3212" u="none" dirty="0">
                <a:solidFill>
                  <a:srgbClr val="000000"/>
                </a:solidFill>
                <a:latin typeface="Th Sarabun New Bold"/>
              </a:rPr>
              <a:t> </a:t>
            </a:r>
          </a:p>
          <a:p>
            <a:pPr marL="0" lvl="0" indent="0" algn="just">
              <a:lnSpc>
                <a:spcPts val="4496"/>
              </a:lnSpc>
              <a:spcBef>
                <a:spcPct val="0"/>
              </a:spcBef>
            </a:pPr>
            <a:r>
              <a:rPr lang="en-US" sz="3212" u="none" dirty="0">
                <a:solidFill>
                  <a:srgbClr val="000000"/>
                </a:solidFill>
                <a:latin typeface="Th Sarabun New Bold"/>
              </a:rPr>
              <a:t>      </a:t>
            </a:r>
            <a:r>
              <a:rPr lang="th-TH" sz="3212" u="none" dirty="0">
                <a:solidFill>
                  <a:srgbClr val="000000"/>
                </a:solidFill>
                <a:latin typeface="Th Sarabun New Bold"/>
              </a:rPr>
              <a:t> 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ไม่สะดวกต่อการหยิบลังหนังสือที่มีน้ำหนักมากและต้องก้มหรือนั่งย่อๆ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ในลักษณะ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    </a:t>
            </a:r>
          </a:p>
          <a:p>
            <a:pPr marL="0" lvl="0" indent="0" algn="just">
              <a:lnSpc>
                <a:spcPts val="4496"/>
              </a:lnSpc>
              <a:spcBef>
                <a:spcPct val="0"/>
              </a:spcBef>
            </a:pPr>
            <a:r>
              <a:rPr lang="en-US" sz="3212" u="none" dirty="0">
                <a:solidFill>
                  <a:srgbClr val="000000"/>
                </a:solidFill>
                <a:latin typeface="Th Sarabun New Bold"/>
              </a:rPr>
              <a:t>      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ที่ไม่ถูกต้องตาม</a:t>
            </a:r>
            <a:r>
              <a:rPr lang="en-US" sz="3212" u="none" dirty="0" err="1">
                <a:solidFill>
                  <a:srgbClr val="000000"/>
                </a:solidFill>
                <a:cs typeface="Th Sarabun New Bold Italics"/>
              </a:rPr>
              <a:t>หลักการการยศาสตร์</a:t>
            </a:r>
            <a:r>
              <a:rPr lang="en-US" sz="3212" u="none" dirty="0">
                <a:solidFill>
                  <a:srgbClr val="000000"/>
                </a:solidFill>
                <a:cs typeface="Th Sarabun New Bold Italics"/>
              </a:rPr>
              <a:t> (Ergonomics)</a:t>
            </a:r>
          </a:p>
          <a:p>
            <a:pPr marL="693474" lvl="1" indent="-346737" algn="just">
              <a:lnSpc>
                <a:spcPts val="4496"/>
              </a:lnSpc>
              <a:buFont typeface="Arial"/>
              <a:buChar char="•"/>
            </a:pP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มีพื้นที่คัดแคบไม่สะดวกต่อการนำรถเข็นเข้ามาขนหนังสือ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จึงเกิดการชนหรือ</a:t>
            </a:r>
            <a:endParaRPr lang="en-US" sz="3212" u="none" dirty="0">
              <a:solidFill>
                <a:srgbClr val="000000"/>
              </a:solidFill>
              <a:cs typeface="Th Sarabun New Bold"/>
            </a:endParaRPr>
          </a:p>
          <a:p>
            <a:pPr marL="0" lvl="0" indent="0" algn="just">
              <a:lnSpc>
                <a:spcPts val="4496"/>
              </a:lnSpc>
              <a:spcBef>
                <a:spcPct val="0"/>
              </a:spcBef>
            </a:pPr>
            <a:r>
              <a:rPr lang="en-US" sz="3212" u="none" dirty="0">
                <a:solidFill>
                  <a:srgbClr val="000000"/>
                </a:solidFill>
                <a:latin typeface="Th Sarabun New Bold"/>
              </a:rPr>
              <a:t>       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กระแทกโต๊ะ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/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ตู้บ่อย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ๆ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และอาจทำให้หนังสือหรือสิ่งของบนรถเข็นที่มีน้ำหนักมาก</a:t>
            </a:r>
            <a:endParaRPr lang="en-US" sz="3212" u="none" dirty="0">
              <a:solidFill>
                <a:srgbClr val="000000"/>
              </a:solidFill>
              <a:cs typeface="Th Sarabun New Bold"/>
            </a:endParaRPr>
          </a:p>
          <a:p>
            <a:pPr marL="0" lvl="0" indent="0" algn="just">
              <a:lnSpc>
                <a:spcPts val="4496"/>
              </a:lnSpc>
              <a:spcBef>
                <a:spcPct val="0"/>
              </a:spcBef>
            </a:pPr>
            <a:r>
              <a:rPr lang="en-US" sz="3212" u="none" dirty="0">
                <a:solidFill>
                  <a:srgbClr val="000000"/>
                </a:solidFill>
                <a:latin typeface="Th Sarabun New Bold"/>
              </a:rPr>
              <a:t>       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หล่นทับผู้ที่กำลังก้มหยิบสิ่งของจากลิฟต์ส่งของได้</a:t>
            </a:r>
            <a:endParaRPr lang="en-US" sz="3212" u="none" dirty="0">
              <a:solidFill>
                <a:srgbClr val="000000"/>
              </a:solidFill>
              <a:cs typeface="Th Sarabun New Bold"/>
            </a:endParaRPr>
          </a:p>
          <a:p>
            <a:pPr marL="693475" lvl="1" indent="-346737">
              <a:lnSpc>
                <a:spcPts val="4496"/>
              </a:lnSpc>
              <a:buFont typeface="Arial"/>
              <a:buChar char="•"/>
            </a:pP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มีลังหนังสือรอบริจาคบางส่วนวางกีดขวางหน้าตู้เน็ตเวิร์ค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ทำให้ไม่สะดวกต่อการเข้าแก้ไข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/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ซ่อมบำรุงระบบเน็ตเวิร์ค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อาจทำให้การแก้ไขปัญหาล่าช้า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และอาจเกิดการสะดุดล้มระหว่างการเข้าดำเนินการ</a:t>
            </a:r>
            <a:endParaRPr lang="en-US" sz="3212" u="none" dirty="0">
              <a:solidFill>
                <a:srgbClr val="000000"/>
              </a:solidFill>
              <a:cs typeface="Th Sarabun New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4919324" y="1611381"/>
            <a:ext cx="3489368" cy="620466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69930" y="3079007"/>
            <a:ext cx="7345792" cy="52155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212798"/>
            <a:ext cx="6650079" cy="56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83"/>
              </a:lnSpc>
              <a:spcBef>
                <a:spcPct val="0"/>
              </a:spcBef>
            </a:pPr>
            <a:r>
              <a:rPr lang="en-US" sz="3666" spc="-73">
                <a:solidFill>
                  <a:srgbClr val="000000"/>
                </a:solidFill>
                <a:cs typeface="Barlow Light Bold Italics"/>
              </a:rPr>
              <a:t>ก่อนดำเนินกิจกรรม 5ส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84811" y="711993"/>
            <a:ext cx="10358394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100"/>
              </a:lnSpc>
              <a:spcBef>
                <a:spcPct val="0"/>
              </a:spcBef>
            </a:pPr>
            <a:r>
              <a:rPr lang="en-US" sz="10100" spc="40">
                <a:solidFill>
                  <a:srgbClr val="0C1513"/>
                </a:solidFill>
                <a:cs typeface="Th Sarabun New Bold"/>
              </a:rPr>
              <a:t>ปัญหาที่พบ</a:t>
            </a:r>
          </a:p>
        </p:txBody>
      </p:sp>
      <p:sp>
        <p:nvSpPr>
          <p:cNvPr id="8" name="AutoShape 8"/>
          <p:cNvSpPr/>
          <p:nvPr/>
        </p:nvSpPr>
        <p:spPr>
          <a:xfrm>
            <a:off x="-415046" y="9258300"/>
            <a:ext cx="422734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10" name="Thanon Lat Phrao 5">
            <a:hlinkClick r:id="" action="ppaction://media"/>
            <a:extLst>
              <a:ext uri="{FF2B5EF4-FFF2-40B4-BE49-F238E27FC236}">
                <a16:creationId xmlns:a16="http://schemas.microsoft.com/office/drawing/2014/main" id="{A4E3FB0B-647A-4BC5-A205-62DA31F1D7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0400" y="734853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8"/>
    </mc:Choice>
    <mc:Fallback xmlns="">
      <p:transition spd="slow" advTm="65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6" objId="10"/>
        <p14:stopEvt time="64963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15385" y="1699288"/>
            <a:ext cx="626569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85705" y="2695311"/>
            <a:ext cx="7972243" cy="5660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46674" y="5311029"/>
            <a:ext cx="6168393" cy="4379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69398" y="617478"/>
            <a:ext cx="15182030" cy="164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99"/>
              </a:lnSpc>
              <a:spcBef>
                <a:spcPct val="0"/>
              </a:spcBef>
            </a:pPr>
            <a:r>
              <a:rPr lang="en-US" sz="9499">
                <a:solidFill>
                  <a:srgbClr val="0C1513"/>
                </a:solidFill>
                <a:cs typeface="Th Sarabun New Bold"/>
              </a:rPr>
              <a:t>กระบวนการดำเนินกิจกรรม</a:t>
            </a:r>
            <a:r>
              <a:rPr lang="en-US" sz="9499">
                <a:solidFill>
                  <a:srgbClr val="0C1513"/>
                </a:solidFill>
                <a:latin typeface="Th Sarabun New Bold"/>
              </a:rPr>
              <a:t> 5ส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9135" y="2193548"/>
            <a:ext cx="1847536" cy="1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0"/>
              </a:lnSpc>
              <a:spcBef>
                <a:spcPct val="0"/>
              </a:spcBef>
            </a:pPr>
            <a:r>
              <a:rPr lang="en-US" sz="8000" spc="-160">
                <a:solidFill>
                  <a:srgbClr val="004AAD"/>
                </a:solidFill>
                <a:cs typeface="Th Sarabun New Bold"/>
              </a:rPr>
              <a:t>สะสาง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9135" y="3350518"/>
            <a:ext cx="8151278" cy="254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30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cs typeface="Th Sarabun New Bold"/>
              </a:rPr>
              <a:t>แยกของที่ใช้ และไม่ใช้ บริเวณหน้าลิฟต์ส่งของและหน้าตู้เน็ตเวิร์ค เมื่อคัดแยกเรียบร้อยแล้ว ประสานงานสำนักงานส่งเสริมการศึกษานอกระบบและการศึกษาตามอัธยาศัย (กศน.) ให้เข้ามารับหนังสือบริจาค</a:t>
            </a:r>
          </a:p>
        </p:txBody>
      </p:sp>
      <p:sp>
        <p:nvSpPr>
          <p:cNvPr id="8" name="AutoShape 8"/>
          <p:cNvSpPr/>
          <p:nvPr/>
        </p:nvSpPr>
        <p:spPr>
          <a:xfrm>
            <a:off x="-2104147" y="9258300"/>
            <a:ext cx="626569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9" name="Thanon Lat Phrao 4">
            <a:hlinkClick r:id="" action="ppaction://media"/>
            <a:extLst>
              <a:ext uri="{FF2B5EF4-FFF2-40B4-BE49-F238E27FC236}">
                <a16:creationId xmlns:a16="http://schemas.microsoft.com/office/drawing/2014/main" id="{7EEA4F20-501B-4713-AE8E-377DD216AB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3200" y="2695311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0"/>
    </mc:Choice>
    <mc:Fallback xmlns="">
      <p:transition spd="slow" advTm="27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1" objId="9"/>
        <p14:stopEvt time="26323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15385" y="1699288"/>
            <a:ext cx="626569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85705" y="2695311"/>
            <a:ext cx="7972243" cy="5660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39220" y="5525457"/>
            <a:ext cx="5904780" cy="41923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2985" y="617478"/>
            <a:ext cx="15182030" cy="164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99"/>
              </a:lnSpc>
              <a:spcBef>
                <a:spcPct val="0"/>
              </a:spcBef>
            </a:pPr>
            <a:r>
              <a:rPr lang="en-US" sz="9499">
                <a:solidFill>
                  <a:srgbClr val="0C1513"/>
                </a:solidFill>
                <a:cs typeface="Th Sarabun New Bold"/>
              </a:rPr>
              <a:t>กระบวนการดำเนินกิจกรรม</a:t>
            </a:r>
            <a:r>
              <a:rPr lang="en-US" sz="9499">
                <a:solidFill>
                  <a:srgbClr val="0C1513"/>
                </a:solidFill>
                <a:latin typeface="Th Sarabun New Bold"/>
              </a:rPr>
              <a:t> 5ส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2903" y="2193548"/>
            <a:ext cx="1847536" cy="1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0"/>
              </a:lnSpc>
              <a:spcBef>
                <a:spcPct val="0"/>
              </a:spcBef>
            </a:pPr>
            <a:r>
              <a:rPr lang="en-US" sz="8000" spc="-160">
                <a:solidFill>
                  <a:srgbClr val="45319F"/>
                </a:solidFill>
                <a:cs typeface="Th Sarabun New Bold"/>
              </a:rPr>
              <a:t>สะดวก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2903" y="3398143"/>
            <a:ext cx="8151278" cy="1901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30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cs typeface="Th Sarabun New Bold"/>
              </a:rPr>
              <a:t>จัดโต๊ะ ตู้เหล็ก และหนังสือรอดำเนินการ ให้ชิดผนัง มุม </a:t>
            </a:r>
          </a:p>
          <a:p>
            <a:pPr marL="0" lvl="0" indent="0">
              <a:lnSpc>
                <a:spcPts val="5030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cs typeface="Th Sarabun New Bold"/>
              </a:rPr>
              <a:t>เรียงหนังสือขึ้นชั้น และจัดสิ่งของเข้าตู้เหล็กให้เรียบร้อย </a:t>
            </a:r>
          </a:p>
          <a:p>
            <a:pPr marL="0" lvl="0" indent="0">
              <a:lnSpc>
                <a:spcPts val="5030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cs typeface="Th Sarabun New Bold"/>
              </a:rPr>
              <a:t>ทำให้มีพื้นที่ว่างเพิ่มมากขึ้นอย่างเห็นได้ชัดเจน</a:t>
            </a:r>
          </a:p>
        </p:txBody>
      </p:sp>
      <p:pic>
        <p:nvPicPr>
          <p:cNvPr id="9" name="Thanon Lat Phrao 6">
            <a:hlinkClick r:id="" action="ppaction://media"/>
            <a:extLst>
              <a:ext uri="{FF2B5EF4-FFF2-40B4-BE49-F238E27FC236}">
                <a16:creationId xmlns:a16="http://schemas.microsoft.com/office/drawing/2014/main" id="{8275CA60-1DAE-4E87-97CA-6470168529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7677" y="2702931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80"/>
    </mc:Choice>
    <mc:Fallback xmlns="">
      <p:transition spd="slow" advTm="2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0" objId="9"/>
        <p14:stopEvt time="22995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15385" y="1699288"/>
            <a:ext cx="626569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85705" y="2695311"/>
            <a:ext cx="7972243" cy="5660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39220" y="5525457"/>
            <a:ext cx="5904780" cy="41923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2985" y="617478"/>
            <a:ext cx="15182030" cy="164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99"/>
              </a:lnSpc>
              <a:spcBef>
                <a:spcPct val="0"/>
              </a:spcBef>
            </a:pPr>
            <a:r>
              <a:rPr lang="en-US" sz="9499">
                <a:solidFill>
                  <a:srgbClr val="0C1513"/>
                </a:solidFill>
                <a:cs typeface="Th Sarabun New Bold"/>
              </a:rPr>
              <a:t>กระบวนการดำเนินกิจกรรม</a:t>
            </a:r>
            <a:r>
              <a:rPr lang="en-US" sz="9499">
                <a:solidFill>
                  <a:srgbClr val="0C1513"/>
                </a:solidFill>
                <a:latin typeface="Th Sarabun New Bold"/>
              </a:rPr>
              <a:t> 5ส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1684" y="2193548"/>
            <a:ext cx="1847536" cy="1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0"/>
              </a:lnSpc>
              <a:spcBef>
                <a:spcPct val="0"/>
              </a:spcBef>
            </a:pPr>
            <a:r>
              <a:rPr lang="en-US" sz="8000" spc="-160">
                <a:solidFill>
                  <a:srgbClr val="45319F"/>
                </a:solidFill>
                <a:cs typeface="Th Sarabun New Bold"/>
              </a:rPr>
              <a:t>สะอาด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9135" y="3242096"/>
            <a:ext cx="8667215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30"/>
              </a:lnSpc>
              <a:spcBef>
                <a:spcPct val="0"/>
              </a:spcBef>
            </a:pPr>
            <a:r>
              <a:rPr lang="en-US" sz="3592" dirty="0" err="1">
                <a:solidFill>
                  <a:srgbClr val="000000"/>
                </a:solidFill>
                <a:cs typeface="Th Sarabun New Bold"/>
              </a:rPr>
              <a:t>ระหว่าง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จัดการคัดแยกและเคลื่อนย้ายสิ่งของ</a:t>
            </a:r>
            <a:r>
              <a:rPr lang="en-US" sz="359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เกิดขยะ</a:t>
            </a:r>
            <a:r>
              <a:rPr lang="en-US" sz="359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ฝุ่น</a:t>
            </a:r>
            <a:r>
              <a:rPr lang="en-US" sz="359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และพบรอยเปื้อน</a:t>
            </a:r>
            <a:r>
              <a:rPr lang="en-US" sz="359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จึงเป็นโอกาสที่ดีในการท</a:t>
            </a:r>
            <a:r>
              <a:rPr lang="th-TH" sz="3592" u="none" dirty="0">
                <a:solidFill>
                  <a:srgbClr val="000000"/>
                </a:solidFill>
                <a:cs typeface="Th Sarabun New Bold"/>
              </a:rPr>
              <a:t>ำ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ความสะอาด</a:t>
            </a:r>
            <a:r>
              <a:rPr lang="en-US" sz="359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เพื่อลดฝุ่น</a:t>
            </a:r>
            <a:r>
              <a:rPr lang="en-US" sz="359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เชื้อราจากหนังสือ</a:t>
            </a:r>
            <a:r>
              <a:rPr lang="en-US" sz="359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และรอยเปื้อนบนพื้นที่อาจท</a:t>
            </a:r>
            <a:r>
              <a:rPr lang="th-TH" sz="3592" u="none" dirty="0">
                <a:solidFill>
                  <a:srgbClr val="000000"/>
                </a:solidFill>
                <a:cs typeface="Th Sarabun New Bold"/>
              </a:rPr>
              <a:t>ำ</a:t>
            </a:r>
            <a:r>
              <a:rPr lang="en-US" sz="3592" u="none" dirty="0" err="1">
                <a:solidFill>
                  <a:srgbClr val="000000"/>
                </a:solidFill>
                <a:cs typeface="Th Sarabun New Bold"/>
              </a:rPr>
              <a:t>ให้ลื่นหรือหกล้มได้</a:t>
            </a:r>
            <a:endParaRPr lang="en-US" sz="3592" u="none" dirty="0">
              <a:solidFill>
                <a:srgbClr val="000000"/>
              </a:solidFill>
              <a:cs typeface="Th Sarabun New Bold"/>
            </a:endParaRPr>
          </a:p>
        </p:txBody>
      </p:sp>
      <p:pic>
        <p:nvPicPr>
          <p:cNvPr id="8" name="Thanon Lat Phrao 7">
            <a:hlinkClick r:id="" action="ppaction://media"/>
            <a:extLst>
              <a:ext uri="{FF2B5EF4-FFF2-40B4-BE49-F238E27FC236}">
                <a16:creationId xmlns:a16="http://schemas.microsoft.com/office/drawing/2014/main" id="{36426963-F613-433F-9606-5CBB456B74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0129" y="2687691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3"/>
    </mc:Choice>
    <mc:Fallback xmlns="">
      <p:transition spd="slow" advTm="21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3" objId="8"/>
        <p14:stopEvt time="20708" objId="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01334" y="2701115"/>
            <a:ext cx="6265693" cy="560935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TextBox 3"/>
          <p:cNvSpPr txBox="1"/>
          <p:nvPr/>
        </p:nvSpPr>
        <p:spPr>
          <a:xfrm>
            <a:off x="-1358615" y="1338838"/>
            <a:ext cx="15182030" cy="164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99"/>
              </a:lnSpc>
              <a:spcBef>
                <a:spcPct val="0"/>
              </a:spcBef>
            </a:pPr>
            <a:r>
              <a:rPr lang="en-US" sz="9499">
                <a:solidFill>
                  <a:srgbClr val="0C1513"/>
                </a:solidFill>
                <a:cs typeface="Th Sarabun New Bold"/>
              </a:rPr>
              <a:t>กระบวนการดำเนินกิจกรรม</a:t>
            </a:r>
            <a:r>
              <a:rPr lang="en-US" sz="9499">
                <a:solidFill>
                  <a:srgbClr val="0C1513"/>
                </a:solidFill>
                <a:latin typeface="Th Sarabun New Bold"/>
              </a:rPr>
              <a:t> 5ส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34924" y="5332511"/>
            <a:ext cx="11445340" cy="1262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30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cs typeface="Th Sarabun New Bold"/>
              </a:rPr>
              <a:t>แจ้งให้บุคลากรในศูนย์ฯ ทราบถึงความเสี่ยงที่จะเกิดขึ้น ทั้งนี้บุคลากรได้ปฏิบัติตามหลัก 5ส </a:t>
            </a:r>
          </a:p>
          <a:p>
            <a:pPr marL="0" lvl="0" indent="0">
              <a:lnSpc>
                <a:spcPts val="5030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cs typeface="Th Sarabun New Bold"/>
              </a:rPr>
              <a:t>จนเป็นนิสัยอย่างสม่ำเสมออยู่แล้ว กิจกรรมครั้งนี้จึงเป็นการกระตุ้นกิจกรรม 5ส อีกครั้ง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90670" y="4127916"/>
            <a:ext cx="6947380" cy="1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0"/>
              </a:lnSpc>
              <a:spcBef>
                <a:spcPct val="0"/>
              </a:spcBef>
            </a:pPr>
            <a:r>
              <a:rPr lang="en-US" sz="8000" spc="-160">
                <a:solidFill>
                  <a:srgbClr val="45319F"/>
                </a:solidFill>
                <a:cs typeface="Th Sarabun New Bold"/>
              </a:rPr>
              <a:t>สุขลักษณะและสร้างนิสัย </a:t>
            </a:r>
          </a:p>
        </p:txBody>
      </p:sp>
      <p:sp>
        <p:nvSpPr>
          <p:cNvPr id="6" name="AutoShape 6"/>
          <p:cNvSpPr/>
          <p:nvPr/>
        </p:nvSpPr>
        <p:spPr>
          <a:xfrm>
            <a:off x="15405416" y="9096895"/>
            <a:ext cx="3348662" cy="322810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7" name="Thanon Lat Phrao 8">
            <a:hlinkClick r:id="" action="ppaction://media"/>
            <a:extLst>
              <a:ext uri="{FF2B5EF4-FFF2-40B4-BE49-F238E27FC236}">
                <a16:creationId xmlns:a16="http://schemas.microsoft.com/office/drawing/2014/main" id="{E3CF23F1-968D-44BC-B0BA-A575B9B646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8050" y="4527014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07"/>
    </mc:Choice>
    <mc:Fallback xmlns="">
      <p:transition spd="slow" advTm="23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7" objId="7"/>
        <p14:stopEvt time="23084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7650" y="-4514850"/>
            <a:ext cx="20478750" cy="6436464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8539590" y="4672892"/>
            <a:ext cx="9351535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75" lvl="1" indent="-346737" algn="just">
              <a:lnSpc>
                <a:spcPts val="4496"/>
              </a:lnSpc>
              <a:spcBef>
                <a:spcPct val="0"/>
              </a:spcBef>
              <a:buFont typeface="Arial"/>
              <a:buChar char="•"/>
            </a:pPr>
            <a:r>
              <a:rPr lang="en-US" sz="3212" dirty="0" err="1">
                <a:solidFill>
                  <a:srgbClr val="000000"/>
                </a:solidFill>
                <a:cs typeface="Th Sarabun New Bold"/>
              </a:rPr>
              <a:t>บริเวณหน้าลิฟต์ส่งหนังสือ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มีพื้นที่กว้างขึ้น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ไม่คับแคบ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สะดวกต่อการใช้ลิฟต์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และหยิบลังหนังสือที่มีน้ำหนักมาก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ๆ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ได้อย่างถูกต้องตามหลัก</a:t>
            </a:r>
            <a:r>
              <a:rPr lang="en-US" sz="3212" u="none" dirty="0" err="1">
                <a:solidFill>
                  <a:srgbClr val="000000"/>
                </a:solidFill>
                <a:cs typeface="Th Sarabun New Bold Italics"/>
              </a:rPr>
              <a:t>การยศาสตร์</a:t>
            </a:r>
            <a:r>
              <a:rPr lang="en-US" sz="3212" u="none" dirty="0">
                <a:solidFill>
                  <a:srgbClr val="000000"/>
                </a:solidFill>
                <a:cs typeface="Th Sarabun New Bold Italics"/>
              </a:rPr>
              <a:t> (Ergonomics)</a:t>
            </a:r>
          </a:p>
          <a:p>
            <a:pPr marL="693474" lvl="1" indent="-346737" algn="just">
              <a:lnSpc>
                <a:spcPts val="4496"/>
              </a:lnSpc>
              <a:spcBef>
                <a:spcPct val="0"/>
              </a:spcBef>
              <a:buFont typeface="Arial"/>
              <a:buChar char="•"/>
            </a:pP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พื้นที่กว้างขึ้น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เพียงพอต่อการนำรถเข็นเข้ามาขนหนังสืออย่างปลอดภัย</a:t>
            </a:r>
            <a:endParaRPr lang="en-US" sz="3212" u="none" dirty="0">
              <a:solidFill>
                <a:srgbClr val="000000"/>
              </a:solidFill>
              <a:cs typeface="Th Sarabun New Bold"/>
            </a:endParaRPr>
          </a:p>
          <a:p>
            <a:pPr marL="693474" lvl="1" indent="-346737">
              <a:lnSpc>
                <a:spcPts val="4496"/>
              </a:lnSpc>
              <a:buFont typeface="Arial"/>
              <a:buChar char="•"/>
            </a:pP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ไม่มีลังหนังสือกีดขวางหน้าตู้เน็ตเวิร์ค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สะดวกต่อการ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เข้าดำเนินการแก้ไข</a:t>
            </a:r>
            <a:r>
              <a:rPr lang="en-US" sz="3212" u="none" dirty="0">
                <a:solidFill>
                  <a:srgbClr val="000000"/>
                </a:solidFill>
                <a:cs typeface="Th Sarabun New Bold"/>
              </a:rPr>
              <a:t>/</a:t>
            </a:r>
          </a:p>
          <a:p>
            <a:pPr>
              <a:lnSpc>
                <a:spcPts val="4496"/>
              </a:lnSpc>
            </a:pPr>
            <a:r>
              <a:rPr lang="en-US" sz="3212" u="none" dirty="0">
                <a:solidFill>
                  <a:srgbClr val="000000"/>
                </a:solidFill>
                <a:latin typeface="Th Sarabun New Bold"/>
              </a:rPr>
              <a:t>        </a:t>
            </a:r>
            <a:r>
              <a:rPr lang="en-US" sz="3212" u="none" dirty="0" err="1">
                <a:solidFill>
                  <a:srgbClr val="000000"/>
                </a:solidFill>
                <a:cs typeface="Th Sarabun New Bold"/>
              </a:rPr>
              <a:t>ซ่อมบำรุง</a:t>
            </a:r>
            <a:endParaRPr lang="en-US" sz="3212" u="none" dirty="0">
              <a:solidFill>
                <a:srgbClr val="000000"/>
              </a:solidFill>
              <a:cs typeface="Th Sarabun New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1921614"/>
            <a:ext cx="3489368" cy="620466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6625" y="3274713"/>
            <a:ext cx="7602965" cy="53981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866981" y="3600450"/>
            <a:ext cx="6650079" cy="56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83"/>
              </a:lnSpc>
              <a:spcBef>
                <a:spcPct val="0"/>
              </a:spcBef>
            </a:pPr>
            <a:r>
              <a:rPr lang="en-US" sz="3666" spc="-73">
                <a:solidFill>
                  <a:srgbClr val="000000"/>
                </a:solidFill>
                <a:cs typeface="Barlow Light Bold Italics"/>
              </a:rPr>
              <a:t>ผลลัพธ์หลังดำเนินกิจกรรม 5ส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6625" y="767008"/>
            <a:ext cx="10358394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100"/>
              </a:lnSpc>
              <a:spcBef>
                <a:spcPct val="0"/>
              </a:spcBef>
            </a:pPr>
            <a:r>
              <a:rPr lang="en-US" sz="10100" spc="40">
                <a:solidFill>
                  <a:srgbClr val="0C1513"/>
                </a:solidFill>
                <a:cs typeface="Th Sarabun New Bold"/>
              </a:rPr>
              <a:t>ผลลัพธ์หลังดำเนินการ</a:t>
            </a:r>
          </a:p>
        </p:txBody>
      </p:sp>
      <p:sp>
        <p:nvSpPr>
          <p:cNvPr id="8" name="AutoShape 8"/>
          <p:cNvSpPr/>
          <p:nvPr/>
        </p:nvSpPr>
        <p:spPr>
          <a:xfrm>
            <a:off x="14745578" y="9258300"/>
            <a:ext cx="4227343" cy="56093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9" name="Thanon Lat Phrao 9">
            <a:hlinkClick r:id="" action="ppaction://media"/>
            <a:extLst>
              <a:ext uri="{FF2B5EF4-FFF2-40B4-BE49-F238E27FC236}">
                <a16:creationId xmlns:a16="http://schemas.microsoft.com/office/drawing/2014/main" id="{9FE8C013-C0A7-4C84-BF85-D468B83034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73200" y="3732503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72"/>
    </mc:Choice>
    <mc:Fallback xmlns="">
      <p:transition spd="slow" advTm="42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1" objId="9"/>
        <p14:stopEvt time="40027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699625" y="534987"/>
            <a:ext cx="7931297" cy="8723313"/>
            <a:chOff x="0" y="0"/>
            <a:chExt cx="5430520" cy="5972810"/>
          </a:xfrm>
        </p:grpSpPr>
        <p:sp>
          <p:nvSpPr>
            <p:cNvPr id="3" name="Freeform 3"/>
            <p:cNvSpPr/>
            <p:nvPr/>
          </p:nvSpPr>
          <p:spPr>
            <a:xfrm>
              <a:off x="-105410" y="-66040"/>
              <a:ext cx="5292090" cy="6009640"/>
            </a:xfrm>
            <a:custGeom>
              <a:avLst/>
              <a:gdLst/>
              <a:ahLst/>
              <a:cxnLst/>
              <a:rect l="l" t="t" r="r" b="b"/>
              <a:pathLst>
                <a:path w="5292090" h="6009640">
                  <a:moveTo>
                    <a:pt x="2914650" y="6009640"/>
                  </a:moveTo>
                  <a:cubicBezTo>
                    <a:pt x="2731770" y="5850890"/>
                    <a:pt x="4304030" y="3863340"/>
                    <a:pt x="4425950" y="3705860"/>
                  </a:cubicBezTo>
                  <a:cubicBezTo>
                    <a:pt x="4779010" y="3218180"/>
                    <a:pt x="5292090" y="2669540"/>
                    <a:pt x="5266690" y="2047240"/>
                  </a:cubicBezTo>
                  <a:cubicBezTo>
                    <a:pt x="5242560" y="1413510"/>
                    <a:pt x="4986020" y="645160"/>
                    <a:pt x="4425950" y="292100"/>
                  </a:cubicBezTo>
                  <a:cubicBezTo>
                    <a:pt x="3950970" y="0"/>
                    <a:pt x="3402330" y="218440"/>
                    <a:pt x="3023870" y="572770"/>
                  </a:cubicBezTo>
                  <a:cubicBezTo>
                    <a:pt x="2670810" y="914400"/>
                    <a:pt x="2523490" y="1328420"/>
                    <a:pt x="2451100" y="1804670"/>
                  </a:cubicBezTo>
                  <a:cubicBezTo>
                    <a:pt x="2414270" y="1987550"/>
                    <a:pt x="2487930" y="2231390"/>
                    <a:pt x="2438400" y="2401570"/>
                  </a:cubicBezTo>
                  <a:cubicBezTo>
                    <a:pt x="2438400" y="1974850"/>
                    <a:pt x="2255520" y="1535430"/>
                    <a:pt x="1841500" y="1365250"/>
                  </a:cubicBezTo>
                  <a:cubicBezTo>
                    <a:pt x="1158240" y="1073150"/>
                    <a:pt x="0" y="1487170"/>
                    <a:pt x="121920" y="2377440"/>
                  </a:cubicBezTo>
                  <a:cubicBezTo>
                    <a:pt x="243840" y="3255010"/>
                    <a:pt x="1341120" y="3596640"/>
                    <a:pt x="1950720" y="4047490"/>
                  </a:cubicBezTo>
                  <a:cubicBezTo>
                    <a:pt x="2414270" y="4376420"/>
                    <a:pt x="2780030" y="5401310"/>
                    <a:pt x="2889250" y="5949950"/>
                  </a:cubicBezTo>
                </a:path>
              </a:pathLst>
            </a:custGeom>
            <a:blipFill>
              <a:blip r:embed="rId5"/>
              <a:stretch>
                <a:fillRect l="139" t="-40094" r="-6040" b="-3108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-76200" y="-67310"/>
              <a:ext cx="5586730" cy="6057900"/>
            </a:xfrm>
            <a:custGeom>
              <a:avLst/>
              <a:gdLst/>
              <a:ahLst/>
              <a:cxnLst/>
              <a:rect l="l" t="t" r="r" b="b"/>
              <a:pathLst>
                <a:path w="5586730" h="6057900">
                  <a:moveTo>
                    <a:pt x="2926080" y="5990590"/>
                  </a:moveTo>
                  <a:cubicBezTo>
                    <a:pt x="2896870" y="5961380"/>
                    <a:pt x="2947670" y="5863590"/>
                    <a:pt x="2959100" y="5836920"/>
                  </a:cubicBezTo>
                  <a:cubicBezTo>
                    <a:pt x="3004820" y="5732780"/>
                    <a:pt x="3063240" y="5634990"/>
                    <a:pt x="3122930" y="5538470"/>
                  </a:cubicBezTo>
                  <a:cubicBezTo>
                    <a:pt x="3289300" y="5267960"/>
                    <a:pt x="3474720" y="5007610"/>
                    <a:pt x="3661410" y="4751070"/>
                  </a:cubicBezTo>
                  <a:cubicBezTo>
                    <a:pt x="3973830" y="4321810"/>
                    <a:pt x="4376420" y="3947160"/>
                    <a:pt x="4697730" y="3524250"/>
                  </a:cubicBezTo>
                  <a:cubicBezTo>
                    <a:pt x="4993640" y="3135630"/>
                    <a:pt x="5317490" y="2959100"/>
                    <a:pt x="5477510" y="2170430"/>
                  </a:cubicBezTo>
                  <a:cubicBezTo>
                    <a:pt x="5586730" y="1634490"/>
                    <a:pt x="5351780" y="930910"/>
                    <a:pt x="5246370" y="731520"/>
                  </a:cubicBezTo>
                  <a:cubicBezTo>
                    <a:pt x="5039360" y="344170"/>
                    <a:pt x="4502150" y="0"/>
                    <a:pt x="3966210" y="78740"/>
                  </a:cubicBezTo>
                  <a:cubicBezTo>
                    <a:pt x="3496310" y="147320"/>
                    <a:pt x="3032760" y="445770"/>
                    <a:pt x="2769870" y="815340"/>
                  </a:cubicBezTo>
                  <a:cubicBezTo>
                    <a:pt x="2613660" y="1035050"/>
                    <a:pt x="2519680" y="1292860"/>
                    <a:pt x="2458720" y="1554480"/>
                  </a:cubicBezTo>
                  <a:cubicBezTo>
                    <a:pt x="2428240" y="1684020"/>
                    <a:pt x="2401570" y="1817370"/>
                    <a:pt x="2401570" y="1950720"/>
                  </a:cubicBezTo>
                  <a:cubicBezTo>
                    <a:pt x="2402840" y="2098040"/>
                    <a:pt x="2437130" y="2247900"/>
                    <a:pt x="2400300" y="2393950"/>
                  </a:cubicBezTo>
                  <a:lnTo>
                    <a:pt x="2457450" y="2401570"/>
                  </a:lnTo>
                  <a:cubicBezTo>
                    <a:pt x="2453640" y="1974850"/>
                    <a:pt x="2275840" y="1540510"/>
                    <a:pt x="1871980" y="1351280"/>
                  </a:cubicBezTo>
                  <a:cubicBezTo>
                    <a:pt x="1564640" y="1206500"/>
                    <a:pt x="1193800" y="1217930"/>
                    <a:pt x="872490" y="1315720"/>
                  </a:cubicBezTo>
                  <a:cubicBezTo>
                    <a:pt x="565150" y="1409700"/>
                    <a:pt x="261620" y="1616710"/>
                    <a:pt x="138430" y="1924050"/>
                  </a:cubicBezTo>
                  <a:cubicBezTo>
                    <a:pt x="0" y="2268220"/>
                    <a:pt x="105410" y="2650490"/>
                    <a:pt x="321310" y="2937510"/>
                  </a:cubicBezTo>
                  <a:cubicBezTo>
                    <a:pt x="718820" y="3465830"/>
                    <a:pt x="1389380" y="3685540"/>
                    <a:pt x="1910080" y="4060190"/>
                  </a:cubicBezTo>
                  <a:cubicBezTo>
                    <a:pt x="2195830" y="4265930"/>
                    <a:pt x="2371090" y="4605020"/>
                    <a:pt x="2513330" y="4918710"/>
                  </a:cubicBezTo>
                  <a:cubicBezTo>
                    <a:pt x="2663190" y="5248910"/>
                    <a:pt x="2780030" y="5601970"/>
                    <a:pt x="2852420" y="5957570"/>
                  </a:cubicBezTo>
                  <a:cubicBezTo>
                    <a:pt x="2860040" y="5994400"/>
                    <a:pt x="2915920" y="5979160"/>
                    <a:pt x="2908300" y="5942330"/>
                  </a:cubicBezTo>
                  <a:cubicBezTo>
                    <a:pt x="2825750" y="5535930"/>
                    <a:pt x="2684780" y="5137150"/>
                    <a:pt x="2504440" y="4765040"/>
                  </a:cubicBezTo>
                  <a:cubicBezTo>
                    <a:pt x="2414270" y="4578349"/>
                    <a:pt x="2307590" y="4398010"/>
                    <a:pt x="2176780" y="4235449"/>
                  </a:cubicBezTo>
                  <a:cubicBezTo>
                    <a:pt x="2065020" y="4097019"/>
                    <a:pt x="1925320" y="3996690"/>
                    <a:pt x="1776730" y="3901440"/>
                  </a:cubicBezTo>
                  <a:cubicBezTo>
                    <a:pt x="1155700" y="3502660"/>
                    <a:pt x="157480" y="3138170"/>
                    <a:pt x="133350" y="2261870"/>
                  </a:cubicBezTo>
                  <a:cubicBezTo>
                    <a:pt x="118110" y="1689100"/>
                    <a:pt x="695960" y="1360170"/>
                    <a:pt x="1198880" y="1308100"/>
                  </a:cubicBezTo>
                  <a:cubicBezTo>
                    <a:pt x="1470660" y="1280160"/>
                    <a:pt x="1758950" y="1327150"/>
                    <a:pt x="1987550" y="1483360"/>
                  </a:cubicBezTo>
                  <a:cubicBezTo>
                    <a:pt x="2282190" y="1684020"/>
                    <a:pt x="2397760" y="2061210"/>
                    <a:pt x="2400300" y="2401570"/>
                  </a:cubicBezTo>
                  <a:cubicBezTo>
                    <a:pt x="2400300" y="2434590"/>
                    <a:pt x="2449830" y="2442210"/>
                    <a:pt x="2457450" y="2409190"/>
                  </a:cubicBezTo>
                  <a:cubicBezTo>
                    <a:pt x="2484120" y="2299970"/>
                    <a:pt x="2475230" y="2186940"/>
                    <a:pt x="2466340" y="2075180"/>
                  </a:cubicBezTo>
                  <a:cubicBezTo>
                    <a:pt x="2456180" y="1931670"/>
                    <a:pt x="2468880" y="1799590"/>
                    <a:pt x="2495550" y="1658620"/>
                  </a:cubicBezTo>
                  <a:cubicBezTo>
                    <a:pt x="2543810" y="1408430"/>
                    <a:pt x="2625090" y="1164590"/>
                    <a:pt x="2754630" y="943610"/>
                  </a:cubicBezTo>
                  <a:cubicBezTo>
                    <a:pt x="3017520" y="499110"/>
                    <a:pt x="3554730" y="111760"/>
                    <a:pt x="4093210" y="199390"/>
                  </a:cubicBezTo>
                  <a:cubicBezTo>
                    <a:pt x="4591050" y="280670"/>
                    <a:pt x="4913630" y="793750"/>
                    <a:pt x="5071110" y="1229360"/>
                  </a:cubicBezTo>
                  <a:cubicBezTo>
                    <a:pt x="5151120" y="1450340"/>
                    <a:pt x="5198110" y="1684020"/>
                    <a:pt x="5219700" y="1918970"/>
                  </a:cubicBezTo>
                  <a:cubicBezTo>
                    <a:pt x="5243830" y="2184400"/>
                    <a:pt x="5198110" y="2428240"/>
                    <a:pt x="5086350" y="2669540"/>
                  </a:cubicBezTo>
                  <a:cubicBezTo>
                    <a:pt x="4908550" y="3054350"/>
                    <a:pt x="4618990" y="3399790"/>
                    <a:pt x="4361180" y="3729990"/>
                  </a:cubicBezTo>
                  <a:cubicBezTo>
                    <a:pt x="4226560" y="3902710"/>
                    <a:pt x="4091940" y="4076700"/>
                    <a:pt x="3959860" y="4251960"/>
                  </a:cubicBezTo>
                  <a:cubicBezTo>
                    <a:pt x="3760470" y="4514851"/>
                    <a:pt x="3563620" y="4780280"/>
                    <a:pt x="3375660" y="5050790"/>
                  </a:cubicBezTo>
                  <a:cubicBezTo>
                    <a:pt x="3216910" y="5278120"/>
                    <a:pt x="3055620" y="5507990"/>
                    <a:pt x="2932430" y="5756910"/>
                  </a:cubicBezTo>
                  <a:cubicBezTo>
                    <a:pt x="2900680" y="5820410"/>
                    <a:pt x="2816860" y="5967730"/>
                    <a:pt x="2884170" y="6033770"/>
                  </a:cubicBezTo>
                  <a:cubicBezTo>
                    <a:pt x="2912110" y="6057900"/>
                    <a:pt x="2952750" y="6015990"/>
                    <a:pt x="2926080" y="5990590"/>
                  </a:cubicBezTo>
                  <a:close/>
                </a:path>
              </a:pathLst>
            </a:custGeom>
            <a:solidFill>
              <a:srgbClr val="EC1E7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26356" y="5876230"/>
            <a:ext cx="11147684" cy="263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839"/>
              </a:lnSpc>
            </a:pPr>
            <a:r>
              <a:rPr lang="en-US" sz="6000">
                <a:solidFill>
                  <a:srgbClr val="EC1E79"/>
                </a:solidFill>
                <a:cs typeface="Th Sarabun New Bold"/>
              </a:rPr>
              <a:t>กิ</a:t>
            </a:r>
            <a:r>
              <a:rPr lang="en-US" sz="6000" u="none">
                <a:solidFill>
                  <a:srgbClr val="EC1E79"/>
                </a:solidFill>
                <a:cs typeface="Th Sarabun New Bold"/>
              </a:rPr>
              <a:t>จกรรมในครั้งนี้สำเร็จลุล่วงไปได้ด้วยดี </a:t>
            </a:r>
          </a:p>
          <a:p>
            <a:pPr marL="0" lvl="0" indent="0">
              <a:lnSpc>
                <a:spcPts val="6839"/>
              </a:lnSpc>
            </a:pPr>
            <a:r>
              <a:rPr lang="en-US" sz="6000" u="none">
                <a:solidFill>
                  <a:srgbClr val="EC1E79"/>
                </a:solidFill>
                <a:cs typeface="Th Sarabun New Bold"/>
              </a:rPr>
              <a:t>ก็เพราะความร่วมแรงร่วมใจกันของบุคลากรในศูนย์ฯ</a:t>
            </a:r>
          </a:p>
          <a:p>
            <a:pPr marL="0" lvl="0" indent="0" algn="r">
              <a:lnSpc>
                <a:spcPts val="6839"/>
              </a:lnSpc>
            </a:pPr>
            <a:r>
              <a:rPr lang="en-US" sz="6000" u="none">
                <a:solidFill>
                  <a:srgbClr val="EC1E79"/>
                </a:solidFill>
                <a:cs typeface="Th Sarabun New Bold"/>
              </a:rPr>
              <a:t>ขอขอบพระคุณทุกท่านมา ณ ที่นี้ค่ะ</a:t>
            </a:r>
          </a:p>
        </p:txBody>
      </p:sp>
      <p:pic>
        <p:nvPicPr>
          <p:cNvPr id="6" name="Thanon Lat Phrao 10">
            <a:hlinkClick r:id="" action="ppaction://media"/>
            <a:extLst>
              <a:ext uri="{FF2B5EF4-FFF2-40B4-BE49-F238E27FC236}">
                <a16:creationId xmlns:a16="http://schemas.microsoft.com/office/drawing/2014/main" id="{F28AFAB5-F783-42E9-8FCE-AD94BD8BA6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6356" y="52959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3"/>
    </mc:Choice>
    <mc:Fallback xmlns="">
      <p:transition spd="slow" advTm="20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9" objId="6"/>
        <p14:stopEvt time="15768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505</Words>
  <Application>Microsoft Office PowerPoint</Application>
  <PresentationFormat>Custom</PresentationFormat>
  <Paragraphs>43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Th Sarabun New</vt:lpstr>
      <vt:lpstr>Th Sarabun New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กิจกรรม 5ส ศูนย์สารสนเทศประเทศไทยและประชาคมอาเซียน ปี 2564</dc:title>
  <dc:creator>Bung Nariya</dc:creator>
  <cp:lastModifiedBy>Piyavan  Trakunrit</cp:lastModifiedBy>
  <cp:revision>8</cp:revision>
  <dcterms:created xsi:type="dcterms:W3CDTF">2006-08-16T00:00:00Z</dcterms:created>
  <dcterms:modified xsi:type="dcterms:W3CDTF">2021-05-18T08:16:30Z</dcterms:modified>
  <dc:identifier>DAEeJAgpcIk</dc:identifier>
</cp:coreProperties>
</file>