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4" r:id="rId6"/>
    <p:sldId id="257" r:id="rId7"/>
    <p:sldId id="259" r:id="rId8"/>
    <p:sldId id="258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 rtl="0">
      <a:defRPr lang="th-T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D728431-80E6-4995-98DA-42B6D879B4EB}" type="pres">
      <dgm:prSet presAssocID="{453117A8-C9A6-4207-89F0-BC2B63C5B1D4}" presName="Name0" presStyleCnt="0">
        <dgm:presLayoutVars>
          <dgm:animLvl val="lvl"/>
          <dgm:resizeHandles val="exact"/>
        </dgm:presLayoutVars>
      </dgm:prSet>
      <dgm:spPr/>
    </dgm:pt>
  </dgm:ptLst>
  <dgm:cxnLst>
    <dgm:cxn modelId="{4FA62F00-2638-40B6-9458-4FEDBA574889}" type="presOf" srcId="{453117A8-C9A6-4207-89F0-BC2B63C5B1D4}" destId="{6D728431-80E6-4995-98DA-42B6D879B4EB}" srcOrd="0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กระบวนการบล็อกเชิงเส้นเป็นลำดับเลข"/>
  <dgm:desc val="ใช้เพื่อแสดงความคืบหน้า ไทม์ไลน์ ขั้นตอนตามลำดับในงาน กระบวนการ หรือเวิร์กโฟลว์ หรือเพื่อเน้นการเคลื่อนไหวหรือทิศทาง หมายเลขอัตโนมัติได้นำมาใช้เพื่อแสดงขั้นตอนของกระบวนการ ข้อความระดับ 1 และข้อความระดับ 2 จะปรากฏในสี่เหลี่ยมผืนผ้า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095CE7-6B30-46FC-8A0A-717E6DA5B1AB}" type="datetime1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19/05/64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5CDEBD-EF8F-487A-856D-CC68DBEFA78B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10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906F5620-D428-4B51-B279-5F1D62054791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h-TH" noProof="0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h-TH" noProof="0" dirty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 dirty="0"/>
              <a:t>ระดับที่สอง</a:t>
            </a:r>
          </a:p>
          <a:p>
            <a:pPr lvl="2" rtl="0"/>
            <a:r>
              <a:rPr lang="th-TH" noProof="0" dirty="0"/>
              <a:t>ระดับที่สาม</a:t>
            </a:r>
          </a:p>
          <a:p>
            <a:pPr lvl="3" rtl="0"/>
            <a:r>
              <a:rPr lang="th-TH" noProof="0" dirty="0"/>
              <a:t>ระดับที่สี่</a:t>
            </a:r>
          </a:p>
          <a:p>
            <a:pPr lvl="4" rtl="0"/>
            <a:r>
              <a:rPr lang="th-TH" noProof="0" dirty="0"/>
              <a:t>ระดับที่ห้า</a:t>
            </a:r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DF293C6C-82EA-4D9D-AA8A-69C85F2EE2B5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172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fld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180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คำบรรยาย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th-TH" noProof="0"/>
              <a:t>คลิกเพื่อแก้ไขสไตล์ชื่อเรื่องรองต้นแบบ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1B487D5E-1933-428F-B076-83341EBAE697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1E121C-5FFA-4EFA-9B12-B2393E0CFE7E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ชื่อเรื่องแนวตั้ง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C0E67D-BEDF-4255-9588-A652F33C0525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F26779-31CA-4C53-A914-6A34E3578E4F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2CE937-C015-4A5E-A10B-0A2BFF5188CB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ส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7708E90-A292-40CA-9279-A20F7791F465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3B13D2-6F24-47D2-8432-9858F25F75FB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3A9555-E0E1-43AF-A573-D1E347A2A9C3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AEEC36-A325-48CE-B504-9DAEB4C67B42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A1E944-F79C-46BF-8811-4AE8F98FBAD9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  <a:endParaRPr lang="th-TH" noProof="0" dirty="0"/>
          </a:p>
        </p:txBody>
      </p:sp>
      <p:sp>
        <p:nvSpPr>
          <p:cNvPr id="3" name="ตัวแทนรูปภาพ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  <a:endParaRPr lang="th-TH" noProof="0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939F7B-C8CD-42B4-8476-DB9F55F22FAD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th-TH" noProof="0" smtClean="0"/>
              <a:t>‹#›</a:t>
            </a:fld>
            <a:endParaRPr lang="th-TH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h-TH" noProof="0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-TH" noProof="0" dirty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 dirty="0"/>
              <a:t>ระดับที่สอง</a:t>
            </a:r>
          </a:p>
          <a:p>
            <a:pPr lvl="2" rtl="0"/>
            <a:r>
              <a:rPr lang="th-TH" noProof="0" dirty="0"/>
              <a:t>ระดับที่สาม</a:t>
            </a:r>
          </a:p>
          <a:p>
            <a:pPr lvl="3" rtl="0"/>
            <a:r>
              <a:rPr lang="th-TH" noProof="0" dirty="0"/>
              <a:t>ระดับที่สี่</a:t>
            </a:r>
          </a:p>
          <a:p>
            <a:pPr lvl="4" rtl="0"/>
            <a:r>
              <a:rPr lang="th-TH" noProof="0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101E7B2A-414E-444A-81F6-4A73DA959544}" type="datetime1">
              <a:rPr lang="th-TH" noProof="0" smtClean="0"/>
              <a:t>19/05/64</a:t>
            </a:fld>
            <a:endParaRPr lang="th-TH" noProof="0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4FAB73BC-B049-4115-A692-8D63A059BFB8}" type="slidenum">
              <a:rPr lang="th-TH" noProof="0" smtClean="0"/>
              <a:pPr/>
              <a:t>‹#›</a:t>
            </a:fld>
            <a:endParaRPr lang="th-TH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Leelawadee" panose="020B0502040204020203" pitchFamily="34" charset="-34"/>
          <a:ea typeface="+mn-ea"/>
          <a:cs typeface="Leelawadee" panose="020B0502040204020203" pitchFamily="34" charset="-34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gif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6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6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97" y="2689497"/>
            <a:ext cx="10796926" cy="1696212"/>
          </a:xfrm>
        </p:spPr>
        <p:txBody>
          <a:bodyPr rtlCol="0">
            <a:normAutofit/>
          </a:bodyPr>
          <a:lstStyle/>
          <a:p>
            <a:r>
              <a:rPr lang="th-TH" sz="4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ผลงานทำพื้นที่ “ห้องรวบรวมอุปกรณ์จัดเลี้ยง” แห่งใหม่ </a:t>
            </a:r>
            <a:br>
              <a:rPr lang="th-TH" sz="4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 5 ส สู่ความปลอดภัย</a:t>
            </a:r>
          </a:p>
        </p:txBody>
      </p:sp>
      <p:pic>
        <p:nvPicPr>
          <p:cNvPr id="5" name="รูปภาพ 4" descr="ภาพมุมใกล้ของทุ่งหญ้าสีเขียว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67" r="1" b="29770"/>
          <a:stretch/>
        </p:blipFill>
        <p:spPr>
          <a:xfrm>
            <a:off x="243840" y="256540"/>
            <a:ext cx="11704320" cy="2176417"/>
          </a:xfrm>
          <a:prstGeom prst="rect">
            <a:avLst/>
          </a:prstGeom>
        </p:spPr>
      </p:pic>
      <p:pic>
        <p:nvPicPr>
          <p:cNvPr id="26" name="Payday – Jason Farnham (No Copyright Music)_70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68610" y="5136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รอง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 txBox="1">
            <a:spLocks/>
          </p:cNvSpPr>
          <p:nvPr/>
        </p:nvSpPr>
        <p:spPr>
          <a:xfrm>
            <a:off x="2483741" y="3123554"/>
            <a:ext cx="7786694" cy="557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4800" i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“ฝ่ายบริหารทำ 5 ส                กันคะ”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5" t="39679" r="36159" b="41043"/>
          <a:stretch/>
        </p:blipFill>
        <p:spPr bwMode="auto">
          <a:xfrm>
            <a:off x="6096000" y="1666828"/>
            <a:ext cx="1882794" cy="2223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5074141"/>
      </p:ext>
    </p:extLst>
  </p:cSld>
  <p:clrMapOvr>
    <a:masterClrMapping/>
  </p:clrMapOvr>
  <p:transition spd="slow" advClick="0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874" y="503182"/>
            <a:ext cx="3535917" cy="1082566"/>
          </a:xfrm>
        </p:spPr>
        <p:txBody>
          <a:bodyPr rtlCol="0">
            <a:noAutofit/>
          </a:bodyPr>
          <a:lstStyle/>
          <a:p>
            <a:pPr algn="ctr"/>
            <a:r>
              <a:rPr lang="th-TH" sz="3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ภาพก่อน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ปรับพื้นที่</a:t>
            </a:r>
            <a:b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เก็บอุปกรณ์จัดเลี้ยง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ัวแทนเนื้อหา 2" descr="SmartArt กระบวนการบล็อกเชิงเส้นที่มีตัวเลข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544397"/>
              </p:ext>
            </p:extLst>
          </p:nvPr>
        </p:nvGraphicFramePr>
        <p:xfrm>
          <a:off x="8499764" y="7088739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รูปภาพ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3" y="1667724"/>
            <a:ext cx="6703728" cy="3754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 txBox="1">
            <a:spLocks/>
          </p:cNvSpPr>
          <p:nvPr/>
        </p:nvSpPr>
        <p:spPr>
          <a:xfrm>
            <a:off x="7171816" y="1965731"/>
            <a:ext cx="4651982" cy="174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Leelawadee" panose="020B0502040204020203" pitchFamily="34" charset="-34"/>
                <a:ea typeface="+mj-ea"/>
                <a:cs typeface="Leelawadee" panose="020B0502040204020203" pitchFamily="34" charset="-34"/>
              </a:defRPr>
            </a:lvl1pPr>
          </a:lstStyle>
          <a:p>
            <a:pPr algn="ctr"/>
            <a:r>
              <a:rPr lang="th-TH" sz="36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แยกระหว่างของที่จำเป็นต้องใช้กับ</a:t>
            </a:r>
          </a:p>
          <a:p>
            <a:r>
              <a:rPr lang="th-TH" sz="36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ของที่ไม่จำเป็นต้องใช้ ขจัดของที่ไม่  </a:t>
            </a:r>
          </a:p>
          <a:p>
            <a:r>
              <a:rPr lang="th-TH" sz="36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จำเป็นต้องใช้ ออกนอกพื้นที่</a:t>
            </a:r>
          </a:p>
        </p:txBody>
      </p:sp>
      <p:pic>
        <p:nvPicPr>
          <p:cNvPr id="1026" name="Picture 2" descr="ป๋อมแป๋ม ดุ๊กดิ๊ก | การ์ตูนน่ารัก, การ์ตูนตลก, สติกเกอร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08" y="3418609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24085" r="56868" b="64546"/>
          <a:stretch/>
        </p:blipFill>
        <p:spPr bwMode="auto">
          <a:xfrm>
            <a:off x="7217443" y="1476016"/>
            <a:ext cx="843555" cy="405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751">
            <a:off x="2159688" y="806091"/>
            <a:ext cx="2380615" cy="133985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7" r="40524"/>
          <a:stretch/>
        </p:blipFill>
        <p:spPr bwMode="auto">
          <a:xfrm rot="20753450">
            <a:off x="2464415" y="2980894"/>
            <a:ext cx="2159066" cy="1541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27077"/>
          <a:stretch/>
        </p:blipFill>
        <p:spPr bwMode="auto">
          <a:xfrm rot="607721">
            <a:off x="3459733" y="4954648"/>
            <a:ext cx="1341295" cy="1366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3" y="4798920"/>
            <a:ext cx="2204338" cy="129374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240" y="4805225"/>
            <a:ext cx="2142164" cy="1281134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3" y="2284701"/>
            <a:ext cx="1982470" cy="11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1340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7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24" y="1771283"/>
            <a:ext cx="5213132" cy="3058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สี่เหลี่ยมผืนผ้า 7"/>
          <p:cNvSpPr/>
          <p:nvPr/>
        </p:nvSpPr>
        <p:spPr>
          <a:xfrm>
            <a:off x="8508671" y="363398"/>
            <a:ext cx="4034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ภาพก่อน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ปรับพื้นที่</a:t>
            </a:r>
            <a:b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เก็บอุปกรณ์จัดเลี้ยง </a:t>
            </a:r>
            <a:endParaRPr lang="en-US" sz="3200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7" y="783081"/>
            <a:ext cx="5851801" cy="3300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1105341" y="5007193"/>
            <a:ext cx="38411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ปัดกวาด เช็ดถูสถานที่ </a:t>
            </a:r>
          </a:p>
          <a:p>
            <a:r>
              <a:rPr lang="th-TH" sz="4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ให้สะอาด แบบ 360 องศา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1" t="44765" r="62269" b="40851"/>
          <a:stretch/>
        </p:blipFill>
        <p:spPr bwMode="auto">
          <a:xfrm>
            <a:off x="4946457" y="4915282"/>
            <a:ext cx="1255808" cy="1216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9" t="47344" r="56390" b="43877"/>
          <a:stretch/>
        </p:blipFill>
        <p:spPr bwMode="auto">
          <a:xfrm>
            <a:off x="1172104" y="4659541"/>
            <a:ext cx="722548" cy="339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53284">
            <a:off x="7836858" y="3279923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6694">
            <a:off x="916762" y="847227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4662">
            <a:off x="5067629" y="1387462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4662">
            <a:off x="10142333" y="2223726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594078"/>
      </p:ext>
    </p:extLst>
  </p:cSld>
  <p:clrMapOvr>
    <a:masterClrMapping/>
  </p:clrMapOvr>
  <p:transition spd="slow" advClick="0" advTm="12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8618452" y="367434"/>
            <a:ext cx="3573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3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ภาพก่อน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ปรับพื้นที่</a:t>
            </a:r>
            <a:b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เก็บอุปกรณ์จัดเลี้ยง </a:t>
            </a:r>
            <a:endParaRPr lang="en-US" sz="3200" dirty="0"/>
          </a:p>
        </p:txBody>
      </p:sp>
      <p:pic>
        <p:nvPicPr>
          <p:cNvPr id="11" name="ตัวแทนเนื้อหา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24" y="1675467"/>
            <a:ext cx="4989690" cy="283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/>
          <p:cNvGrpSpPr/>
          <p:nvPr/>
        </p:nvGrpSpPr>
        <p:grpSpPr>
          <a:xfrm>
            <a:off x="7168445" y="2401062"/>
            <a:ext cx="4064859" cy="2647309"/>
            <a:chOff x="7168445" y="2401062"/>
            <a:chExt cx="4064859" cy="2647309"/>
          </a:xfrm>
        </p:grpSpPr>
        <p:sp>
          <p:nvSpPr>
            <p:cNvPr id="4" name="Rectangle 3"/>
            <p:cNvSpPr/>
            <p:nvPr/>
          </p:nvSpPr>
          <p:spPr>
            <a:xfrm>
              <a:off x="7168445" y="2401062"/>
              <a:ext cx="351084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4000" b="1" dirty="0">
                  <a:solidFill>
                    <a:schemeClr val="accent5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เช็ด</a:t>
              </a:r>
            </a:p>
            <a:p>
              <a:r>
                <a:rPr lang="th-TH" sz="4000" b="1" dirty="0">
                  <a:solidFill>
                    <a:schemeClr val="accent5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ทำความ</a:t>
              </a:r>
            </a:p>
            <a:p>
              <a:r>
                <a:rPr lang="th-TH" sz="4000" b="1" dirty="0">
                  <a:solidFill>
                    <a:schemeClr val="accent5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สะอาด</a:t>
              </a:r>
            </a:p>
            <a:p>
              <a:r>
                <a:rPr lang="th-TH" sz="4000" b="1" dirty="0">
                  <a:solidFill>
                    <a:schemeClr val="accent5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ทุกซอกทุกมุม </a:t>
              </a:r>
            </a:p>
          </p:txBody>
        </p:sp>
        <p:pic>
          <p:nvPicPr>
            <p:cNvPr id="5" name="Picture 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3" t="13868" r="59038" b="65317"/>
            <a:stretch/>
          </p:blipFill>
          <p:spPr bwMode="auto">
            <a:xfrm>
              <a:off x="9238853" y="3435136"/>
              <a:ext cx="1994451" cy="16132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7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315">
            <a:off x="6198727" y="3322901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1080">
            <a:off x="4090801" y="2082654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9315">
            <a:off x="5644688" y="1583013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22014"/>
      </p:ext>
    </p:extLst>
  </p:cSld>
  <p:clrMapOvr>
    <a:masterClrMapping/>
  </p:clrMapOvr>
  <p:transition spd="slow" advClick="0" advTm="6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3335" y="330556"/>
            <a:ext cx="3623416" cy="1356360"/>
          </a:xfrm>
        </p:spPr>
        <p:txBody>
          <a:bodyPr>
            <a:noAutofit/>
          </a:bodyPr>
          <a:lstStyle/>
          <a:p>
            <a:r>
              <a:rPr lang="th-TH" sz="3200" b="1" u="sng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ภาพหลัง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ปรับพื้นที่</a:t>
            </a:r>
            <a:b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เก็บอุปกรณ์จัดเลี้ยง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0" r="1"/>
          <a:stretch/>
        </p:blipFill>
        <p:spPr>
          <a:xfrm>
            <a:off x="5670236" y="787769"/>
            <a:ext cx="6021613" cy="5079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243335" y="1931762"/>
            <a:ext cx="58526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จัดวางของที่จำเป็นต้องใช้ให้เป็นระเบียบ</a:t>
            </a:r>
          </a:p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3200" b="1" u="sng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ใช้ประจำ</a:t>
            </a: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จัดวางให้หยิบใช้งานได้ง่าย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3200" b="1" u="sng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นาน ๆ ใช้</a:t>
            </a: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จัดวางให้เป็นที่เฉพาะ  </a:t>
            </a:r>
          </a:p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3200" b="1" u="sng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เบา</a:t>
            </a: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จัดวางไว้ชั้นบน</a:t>
            </a:r>
          </a:p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3200" b="1" u="sng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หนัก</a:t>
            </a: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จัดวางไว้ชั้นล่าง</a:t>
            </a:r>
          </a:p>
          <a:p>
            <a:endParaRPr lang="th-TH" sz="32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“เพื่อความปลอดภัยเวลาหยิบใช้”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1" t="38913" r="48402" b="41616"/>
          <a:stretch/>
        </p:blipFill>
        <p:spPr bwMode="auto">
          <a:xfrm>
            <a:off x="4141273" y="3681259"/>
            <a:ext cx="1507033" cy="1740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8" t="36033" r="37464" b="54708"/>
          <a:stretch/>
        </p:blipFill>
        <p:spPr bwMode="auto">
          <a:xfrm>
            <a:off x="405245" y="1523686"/>
            <a:ext cx="786813" cy="326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984">
            <a:off x="10224585" y="4442776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7510">
            <a:off x="11041674" y="2617414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81018">
            <a:off x="8705795" y="5199132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op 30 Flecha GIFs | Find the best GIF on Gfycat">
            <a:extLst>
              <a:ext uri="{FF2B5EF4-FFF2-40B4-BE49-F238E27FC236}">
                <a16:creationId xmlns:a16="http://schemas.microsoft.com/office/drawing/2014/main" id="{76483F65-369E-47C2-A1F4-F1523E6400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0800">
            <a:off x="8090399" y="762375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54208"/>
      </p:ext>
    </p:extLst>
  </p:cSld>
  <p:clrMapOvr>
    <a:masterClrMapping/>
  </p:clrMapOvr>
  <p:transition spd="slow" advClick="0" advTm="18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25374" y="349976"/>
            <a:ext cx="3197863" cy="1356360"/>
          </a:xfrm>
        </p:spPr>
        <p:txBody>
          <a:bodyPr>
            <a:noAutofit/>
          </a:bodyPr>
          <a:lstStyle/>
          <a:p>
            <a:r>
              <a:rPr lang="th-TH" sz="3200" b="1" u="sng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ภาพหลัง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ปรับพื้นที่</a:t>
            </a:r>
            <a:b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เก็บอุปกรณ์จัดเลี้ยง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7" name="ตัวแทนเนื้อหา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5" y="1640798"/>
            <a:ext cx="4949258" cy="3712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40" y="2732720"/>
            <a:ext cx="5116938" cy="352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8" t="56056" r="35724" b="23711"/>
          <a:stretch/>
        </p:blipFill>
        <p:spPr bwMode="auto">
          <a:xfrm>
            <a:off x="9276862" y="1221565"/>
            <a:ext cx="1700495" cy="1396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8864" y="670617"/>
            <a:ext cx="610776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หลังใช้อุปกรณ์ จัดวางและเก็บเข้าที่ตามชั้น/ตามป้าย 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ตรวจเช็คอุปกรณ์ให้มีสภาพ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พร้อมใช้ ทุกครั้ง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“ปฏิบัติให้ติดเป็นนิสัย”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1" t="32958" r="35534" b="46417"/>
          <a:stretch/>
        </p:blipFill>
        <p:spPr bwMode="auto">
          <a:xfrm>
            <a:off x="4368801" y="5353579"/>
            <a:ext cx="1546108" cy="1223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0" t="69553" r="50747" b="21761"/>
          <a:stretch/>
        </p:blipFill>
        <p:spPr bwMode="auto">
          <a:xfrm>
            <a:off x="5878620" y="441990"/>
            <a:ext cx="996315" cy="289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62">
            <a:off x="7357208" y="3192389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4782">
            <a:off x="3809424" y="2192462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55831">
            <a:off x="1595976" y="4109559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001118"/>
      </p:ext>
    </p:extLst>
  </p:cSld>
  <p:clrMapOvr>
    <a:masterClrMapping/>
  </p:clrMapOvr>
  <p:transition spd="slow" advClick="0" advTm="1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7" y="2673325"/>
            <a:ext cx="5450758" cy="379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18544" r="9126" b="12337"/>
          <a:stretch/>
        </p:blipFill>
        <p:spPr>
          <a:xfrm>
            <a:off x="6341724" y="382225"/>
            <a:ext cx="5313145" cy="3960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9" t="19270" r="21539" b="61037"/>
          <a:stretch/>
        </p:blipFill>
        <p:spPr bwMode="auto">
          <a:xfrm>
            <a:off x="8328483" y="5269983"/>
            <a:ext cx="1339626" cy="1332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9756" y="611223"/>
            <a:ext cx="37564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ปัดกวาด เช็ดถูสถานที่ เก็บล้างสิ่งของ อุปกรณ์ 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เครื่องมือเครื่องใช้ </a:t>
            </a:r>
          </a:p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ให้สะอาดอยู่เสมอ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2" t="28892" r="36486" b="52577"/>
          <a:stretch/>
        </p:blipFill>
        <p:spPr bwMode="auto">
          <a:xfrm>
            <a:off x="2814216" y="1346238"/>
            <a:ext cx="1777065" cy="1327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6"/>
          <a:srcRect l="50231" t="58443" r="33367" b="32461"/>
          <a:stretch/>
        </p:blipFill>
        <p:spPr bwMode="auto">
          <a:xfrm>
            <a:off x="680444" y="307693"/>
            <a:ext cx="972820" cy="30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62">
            <a:off x="10043965" y="3374336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39334" y="5043823"/>
            <a:ext cx="13396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i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เงา </a:t>
            </a:r>
            <a:r>
              <a:rPr lang="th-TH" sz="4400" b="1" i="1" dirty="0" err="1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วิ๊ง</a:t>
            </a: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!</a:t>
            </a:r>
          </a:p>
        </p:txBody>
      </p:sp>
      <p:pic>
        <p:nvPicPr>
          <p:cNvPr id="10" name="Picture 2" descr="Top 30 Flecha GIFs | Find the best GIF on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8104">
            <a:off x="1441818" y="3859247"/>
            <a:ext cx="767643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ชื่อเรื่อง 1">
            <a:extLst>
              <a:ext uri="{FF2B5EF4-FFF2-40B4-BE49-F238E27FC236}">
                <a16:creationId xmlns:a16="http://schemas.microsoft.com/office/drawing/2014/main" id="{3527456C-C162-468A-AEF5-1B04A36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243" y="5783173"/>
            <a:ext cx="5615057" cy="1332089"/>
          </a:xfrm>
        </p:spPr>
        <p:txBody>
          <a:bodyPr>
            <a:no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พื้นที่เก็บอุปกรณ์จัดเลี้ยงแห่งใหม่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85362"/>
      </p:ext>
    </p:extLst>
  </p:cSld>
  <p:clrMapOvr>
    <a:masterClrMapping/>
  </p:clrMapOvr>
  <p:transition spd="slow" advClick="0" advTm="1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558822" y="793748"/>
            <a:ext cx="4783667" cy="5381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th-TH" sz="2000" dirty="0"/>
              <a:t>ขอขอบคุณ</a:t>
            </a:r>
          </a:p>
          <a:p>
            <a:pPr marL="45720" indent="0" algn="ctr">
              <a:buNone/>
            </a:pPr>
            <a:r>
              <a:rPr lang="th-TH" sz="2000" dirty="0"/>
              <a:t>ผู้อำนวยการสำนักงานวิทยทรัพยากร </a:t>
            </a:r>
          </a:p>
          <a:p>
            <a:pPr marL="45720" indent="0" algn="ctr">
              <a:buNone/>
            </a:pPr>
            <a:r>
              <a:rPr lang="th-TH" sz="2000" dirty="0"/>
              <a:t>..5 ส สู่ความปลอดภัยเป็นจริงได้.. </a:t>
            </a:r>
          </a:p>
          <a:p>
            <a:pPr marL="45720" indent="0" algn="ctr">
              <a:buNone/>
            </a:pPr>
            <a:endParaRPr lang="th-TH" sz="2000" dirty="0"/>
          </a:p>
          <a:p>
            <a:pPr marL="45720" indent="0" algn="ctr">
              <a:buNone/>
            </a:pPr>
            <a:endParaRPr lang="th-TH" sz="2000" dirty="0"/>
          </a:p>
          <a:p>
            <a:pPr marL="45720" indent="0" algn="ctr">
              <a:buNone/>
            </a:pPr>
            <a:r>
              <a:rPr lang="th-TH" sz="2000" dirty="0"/>
              <a:t>ผู้อำนวยการฝ่ายบริหาร</a:t>
            </a:r>
          </a:p>
          <a:p>
            <a:pPr marL="45720" indent="0" algn="ctr">
              <a:buNone/>
            </a:pPr>
            <a:r>
              <a:rPr lang="th-TH" sz="2000" dirty="0"/>
              <a:t>..ที่ปรึกษาทำฝันให้เป็นจริง.. </a:t>
            </a:r>
          </a:p>
          <a:p>
            <a:pPr marL="45720" indent="0" algn="ctr">
              <a:buNone/>
            </a:pPr>
            <a:endParaRPr lang="th-TH" sz="2000" dirty="0"/>
          </a:p>
          <a:p>
            <a:pPr marL="45720" indent="0" algn="ctr">
              <a:buNone/>
            </a:pPr>
            <a:endParaRPr lang="th-TH" sz="2000" dirty="0"/>
          </a:p>
          <a:p>
            <a:pPr marL="45720" indent="0" algn="ctr">
              <a:buNone/>
            </a:pPr>
            <a:r>
              <a:rPr lang="th-TH" sz="2000" dirty="0"/>
              <a:t>และ</a:t>
            </a:r>
            <a:endParaRPr lang="en-US" sz="2000" dirty="0"/>
          </a:p>
          <a:p>
            <a:pPr marL="45720" indent="0" algn="ctr">
              <a:buNone/>
            </a:pPr>
            <a:r>
              <a:rPr lang="th-TH" sz="2000" dirty="0"/>
              <a:t>ทีมงานเบื้องหน้า เบื้องหลังฝ่ายบริหารทุกท่าน</a:t>
            </a:r>
            <a:endParaRPr lang="en-US" sz="2000" dirty="0"/>
          </a:p>
          <a:p>
            <a:pPr marL="45720" indent="0" algn="ctr">
              <a:buNone/>
            </a:pPr>
            <a:r>
              <a:rPr lang="th-TH" sz="2000" dirty="0"/>
              <a:t>...ผนึกกำลังใจ กำลังกายให้เกิดเป็นภาพเหล่านี้...</a:t>
            </a:r>
          </a:p>
          <a:p>
            <a:pPr marL="45720" indent="0" algn="ctr">
              <a:buNone/>
            </a:pPr>
            <a:endParaRPr lang="th-TH" sz="2000" dirty="0"/>
          </a:p>
          <a:p>
            <a:pPr marL="45720" indent="0" algn="ctr">
              <a:buNone/>
            </a:pPr>
            <a:endParaRPr lang="th-TH" sz="2000" dirty="0"/>
          </a:p>
          <a:p>
            <a:pPr marL="45720" indent="0" algn="ctr">
              <a:buFont typeface="Corbel" pitchFamily="34" charset="0"/>
              <a:buNone/>
            </a:pPr>
            <a:r>
              <a:rPr lang="th-TH" sz="2000" dirty="0"/>
              <a:t>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58822" y="2909003"/>
            <a:ext cx="4783667" cy="881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พื้นฐาน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263_TF00019431.potx" id="{C43628B1-4D9B-49CD-80C5-1D32A1642BF5}" vid="{35784011-5EBD-4A01-9C81-8C9675758FBB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71af3243-3dd4-4a8d-8c0d-dd76da1f02a5"/>
    <ds:schemaRef ds:uri="http://purl.org/dc/terms/"/>
    <ds:schemaRef ds:uri="http://purl.org/dc/dcmitype/"/>
    <ds:schemaRef ds:uri="http://www.w3.org/XML/1998/namespace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งานออกแบบพื้นฐาน</Template>
  <TotalTime>0</TotalTime>
  <Words>279</Words>
  <Application>Microsoft Office PowerPoint</Application>
  <PresentationFormat>Widescreen</PresentationFormat>
  <Paragraphs>49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Corbel</vt:lpstr>
      <vt:lpstr>Leelawadee</vt:lpstr>
      <vt:lpstr>TH SarabunPSK</vt:lpstr>
      <vt:lpstr>พื้นฐาน</vt:lpstr>
      <vt:lpstr>ผลงานทำพื้นที่ “ห้องรวบรวมอุปกรณ์จัดเลี้ยง” แห่งใหม่  ตามหลัก 5 ส สู่ความปลอดภัย</vt:lpstr>
      <vt:lpstr>PowerPoint Presentation</vt:lpstr>
      <vt:lpstr>ภาพก่อน ปรับพื้นที่ เก็บอุปกรณ์จัดเลี้ยง  </vt:lpstr>
      <vt:lpstr>PowerPoint Presentation</vt:lpstr>
      <vt:lpstr>PowerPoint Presentation</vt:lpstr>
      <vt:lpstr>ภาพหลัง ปรับพื้นที่ เก็บอุปกรณ์จัดเลี้ยง </vt:lpstr>
      <vt:lpstr>ภาพหลัง ปรับพื้นที่ เก็บอุปกรณ์จัดเลี้ยง  </vt:lpstr>
      <vt:lpstr>พื้นที่เก็บอุปกรณ์จัดเลี้ยงแห่งใหม่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2021-03-10T09:09:09Z</dcterms:created>
  <dcterms:modified xsi:type="dcterms:W3CDTF">2021-05-19T00:27:27Z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